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72" r:id="rId3"/>
    <p:sldId id="261" r:id="rId4"/>
    <p:sldId id="263" r:id="rId5"/>
    <p:sldId id="264" r:id="rId6"/>
    <p:sldId id="274" r:id="rId7"/>
    <p:sldId id="265" r:id="rId8"/>
    <p:sldId id="259" r:id="rId9"/>
    <p:sldId id="275" r:id="rId10"/>
    <p:sldId id="258" r:id="rId11"/>
    <p:sldId id="276" r:id="rId12"/>
    <p:sldId id="267" r:id="rId13"/>
    <p:sldId id="260" r:id="rId14"/>
    <p:sldId id="266" r:id="rId15"/>
    <p:sldId id="268" r:id="rId16"/>
    <p:sldId id="271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2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66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05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1174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896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93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221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96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99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3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30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78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916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50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4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3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9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32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40770C3-A4E9-4FAC-9604-1BB86E9A0AD9}" type="datetimeFigureOut">
              <a:rPr lang="ko-KR" altLang="en-US" smtClean="0"/>
              <a:t>2019-07-29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2FC6FE0-BF1A-437F-BFF4-4A9CD274C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49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iss.kr/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7393E-6332-46E4-8C14-F6277A095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42" y="1346199"/>
            <a:ext cx="10652760" cy="1881263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ko-KR" sz="4400" dirty="0"/>
            </a:br>
            <a:r>
              <a:rPr lang="ko-KR" altLang="en-US" sz="4400" dirty="0"/>
              <a:t>치과 전문의 검색 시스템</a:t>
            </a:r>
            <a:br>
              <a:rPr lang="en-US" altLang="ko-KR" sz="4400" dirty="0"/>
            </a:br>
            <a:r>
              <a:rPr lang="en-US" altLang="ko-KR" sz="2400" dirty="0"/>
              <a:t>+</a:t>
            </a:r>
            <a:r>
              <a:rPr lang="en-US" altLang="ko-KR" sz="4400" dirty="0"/>
              <a:t> </a:t>
            </a:r>
            <a:r>
              <a:rPr lang="ko-KR" altLang="en-US" sz="2400" dirty="0"/>
              <a:t>숨은 비전문의 고수까지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EEFFF3-C9F1-49FE-A8B2-42D789F32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8329" y="3856039"/>
            <a:ext cx="7665720" cy="1655762"/>
          </a:xfrm>
        </p:spPr>
        <p:txBody>
          <a:bodyPr/>
          <a:lstStyle/>
          <a:p>
            <a:r>
              <a:rPr lang="ko-KR" altLang="en-US" dirty="0"/>
              <a:t>환자의 특성 </a:t>
            </a:r>
            <a:r>
              <a:rPr lang="en-US" altLang="ko-KR" dirty="0"/>
              <a:t>&lt;&gt; </a:t>
            </a:r>
            <a:r>
              <a:rPr lang="ko-KR" altLang="en-US" dirty="0"/>
              <a:t>의사의 특성 및 전문성</a:t>
            </a:r>
          </a:p>
        </p:txBody>
      </p:sp>
    </p:spTree>
    <p:extLst>
      <p:ext uri="{BB962C8B-B14F-4D97-AF65-F5344CB8AC3E}">
        <p14:creationId xmlns:p14="http://schemas.microsoft.com/office/powerpoint/2010/main" val="245502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CD4A02-0DB0-41D3-B468-FA5E35E5C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9" y="430036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또한 </a:t>
            </a:r>
            <a:r>
              <a:rPr lang="en-US" altLang="ko-KR" dirty="0">
                <a:solidFill>
                  <a:srgbClr val="C00000"/>
                </a:solidFill>
              </a:rPr>
              <a:t>2008</a:t>
            </a:r>
            <a:r>
              <a:rPr lang="ko-KR" altLang="en-US" dirty="0">
                <a:solidFill>
                  <a:srgbClr val="C00000"/>
                </a:solidFill>
              </a:rPr>
              <a:t>년 이전에 의사 수련을 </a:t>
            </a:r>
            <a:r>
              <a:rPr lang="ko-KR" altLang="en-US" dirty="0" err="1">
                <a:solidFill>
                  <a:srgbClr val="C00000"/>
                </a:solidFill>
              </a:rPr>
              <a:t>받은사람만</a:t>
            </a:r>
            <a:r>
              <a:rPr lang="ko-KR" altLang="en-US" dirty="0">
                <a:solidFill>
                  <a:srgbClr val="C00000"/>
                </a:solidFill>
              </a:rPr>
              <a:t> 전문의 획득 가능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/>
          </a:p>
          <a:p>
            <a:r>
              <a:rPr lang="en-US" altLang="ko-KR" sz="1600" dirty="0"/>
              <a:t>2018</a:t>
            </a:r>
            <a:r>
              <a:rPr lang="ko-KR" altLang="en-US" sz="1600" dirty="0"/>
              <a:t>년 법 개정으로 치과전문의가 많이 배출되었지만 아직</a:t>
            </a:r>
            <a:r>
              <a:rPr lang="en-US" altLang="ko-KR" sz="1600" dirty="0"/>
              <a:t> </a:t>
            </a:r>
            <a:r>
              <a:rPr lang="ko-KR" altLang="en-US" sz="1600" dirty="0"/>
              <a:t>전문의 자격증이 없는 사람도 많은 상황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&gt; </a:t>
            </a:r>
            <a:r>
              <a:rPr lang="ko-KR" altLang="en-US" sz="2400" dirty="0" err="1"/>
              <a:t>교수급</a:t>
            </a:r>
            <a:r>
              <a:rPr lang="ko-KR" altLang="en-US" sz="2400" dirty="0"/>
              <a:t> 혹은 경험 많은 의사는 필요성을 </a:t>
            </a:r>
            <a:r>
              <a:rPr lang="ko-KR" altLang="en-US" sz="2400" dirty="0" err="1"/>
              <a:t>못느껴</a:t>
            </a:r>
            <a:r>
              <a:rPr lang="ko-KR" altLang="en-US" sz="2400" dirty="0"/>
              <a:t> 전문의를 따지 않은 사람도 많은 안타까운 상황</a:t>
            </a:r>
            <a:r>
              <a:rPr lang="en-US" altLang="ko-KR" sz="2400" dirty="0"/>
              <a:t>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319F26-9AA5-49EC-938D-0F6C6D99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88" y="3746425"/>
            <a:ext cx="4947889" cy="23395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85B615-5A80-46D0-A78F-1D47061E3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85" y="3476807"/>
            <a:ext cx="5575610" cy="26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3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62AE0-F6D9-4BB7-84F9-038E2BFD3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763" y="2425948"/>
            <a:ext cx="6509499" cy="2341199"/>
          </a:xfrm>
        </p:spPr>
        <p:txBody>
          <a:bodyPr/>
          <a:lstStyle/>
          <a:p>
            <a:r>
              <a:rPr lang="ko-KR" altLang="en-US" dirty="0"/>
              <a:t>그렇다면 전문의 </a:t>
            </a:r>
            <a:r>
              <a:rPr lang="en-US" altLang="ko-KR" dirty="0"/>
              <a:t>+ </a:t>
            </a:r>
            <a:r>
              <a:rPr lang="ko-KR" altLang="en-US" dirty="0"/>
              <a:t>비전문의 중 좋은 커리어의 의사를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내 증상에 </a:t>
            </a:r>
            <a:r>
              <a:rPr lang="ko-KR" altLang="en-US" dirty="0">
                <a:solidFill>
                  <a:srgbClr val="FF0000"/>
                </a:solidFill>
              </a:rPr>
              <a:t>맞춤형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/>
              <a:t>검색하고 보여준다면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141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830EBCA-DF4A-49BC-A1D3-5125971D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500"/>
            <a:ext cx="9409771" cy="753896"/>
          </a:xfrm>
        </p:spPr>
        <p:txBody>
          <a:bodyPr>
            <a:normAutofit/>
          </a:bodyPr>
          <a:lstStyle/>
          <a:p>
            <a:r>
              <a:rPr lang="ko-KR" altLang="en-US" sz="4000" i="1" dirty="0">
                <a:solidFill>
                  <a:srgbClr val="C00000"/>
                </a:solidFill>
              </a:rPr>
              <a:t>시스템의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9949C-2A4A-459A-8532-A7492EC88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738796"/>
            <a:ext cx="6017940" cy="3836815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Char char="-"/>
            </a:pPr>
            <a:r>
              <a:rPr lang="en-US" altLang="ko-KR" sz="2900" b="1" dirty="0"/>
              <a:t>1. </a:t>
            </a:r>
            <a:r>
              <a:rPr lang="ko-KR" altLang="en-US" sz="2900" b="1" dirty="0"/>
              <a:t>지인 추천 혹은 </a:t>
            </a:r>
            <a:r>
              <a:rPr lang="ko-KR" altLang="en-US" sz="2900" b="1" dirty="0" err="1"/>
              <a:t>못믿을</a:t>
            </a:r>
            <a:r>
              <a:rPr lang="ko-KR" altLang="en-US" sz="2900" b="1" dirty="0"/>
              <a:t> 검색은 그만</a:t>
            </a:r>
            <a:r>
              <a:rPr lang="en-US" altLang="ko-KR" sz="2900" b="1" dirty="0"/>
              <a:t>!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>
                <a:solidFill>
                  <a:srgbClr val="C00000"/>
                </a:solidFill>
              </a:rPr>
              <a:t>논문 데이터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/>
              <a:t>각 의사의</a:t>
            </a:r>
            <a:r>
              <a:rPr lang="ko-KR" altLang="en-US" dirty="0">
                <a:solidFill>
                  <a:srgbClr val="C00000"/>
                </a:solidFill>
              </a:rPr>
              <a:t> 경력 </a:t>
            </a:r>
            <a:r>
              <a:rPr lang="en-US" altLang="ko-KR" dirty="0"/>
              <a:t>/ </a:t>
            </a:r>
            <a:r>
              <a:rPr lang="ko-KR" altLang="en-US" dirty="0" err="1"/>
              <a:t>참조할만한</a:t>
            </a:r>
            <a:r>
              <a:rPr lang="ko-KR" altLang="en-US" dirty="0"/>
              <a:t> 후기 및 데이터 등으로 그 의사의 전문성의 </a:t>
            </a:r>
            <a:r>
              <a:rPr lang="en-US" altLang="ko-KR" dirty="0">
                <a:solidFill>
                  <a:srgbClr val="C00000"/>
                </a:solidFill>
              </a:rPr>
              <a:t>feature</a:t>
            </a:r>
            <a:r>
              <a:rPr lang="ko-KR" altLang="en-US" dirty="0"/>
              <a:t>를 추출하여 </a:t>
            </a:r>
            <a:r>
              <a:rPr lang="ko-KR" altLang="en-US" dirty="0" err="1"/>
              <a:t>보여주려함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900" dirty="0"/>
              <a:t>(</a:t>
            </a:r>
            <a:r>
              <a:rPr lang="ko-KR" altLang="en-US" sz="1900" dirty="0"/>
              <a:t>전문의가 아님에도 좋은 논문이나 경력을 가질 수 있는 의사도</a:t>
            </a:r>
            <a:r>
              <a:rPr lang="en-US" altLang="ko-KR" sz="1900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- 2. </a:t>
            </a:r>
            <a:r>
              <a:rPr lang="ko-KR" altLang="en-US" b="1" dirty="0"/>
              <a:t>전문의라면 추가적으로 검증</a:t>
            </a:r>
            <a:r>
              <a:rPr lang="en-US" altLang="ko-KR" b="1" dirty="0"/>
              <a:t>!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위에서 언급한 데이터로 의사의 </a:t>
            </a:r>
            <a:r>
              <a:rPr lang="en-US" altLang="ko-KR" dirty="0">
                <a:solidFill>
                  <a:srgbClr val="C00000"/>
                </a:solidFill>
              </a:rPr>
              <a:t>feature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C00000"/>
                </a:solidFill>
              </a:rPr>
              <a:t>전문의</a:t>
            </a:r>
            <a:r>
              <a:rPr lang="en-US" altLang="ko-KR" dirty="0"/>
              <a:t>’ </a:t>
            </a:r>
            <a:r>
              <a:rPr lang="ko-KR" altLang="en-US" dirty="0"/>
              <a:t>에 관련된 데이터로 해당 증상에 맞춰 보여 주려고 함</a:t>
            </a:r>
            <a:r>
              <a:rPr lang="en-US" altLang="ko-KR" dirty="0"/>
              <a:t>.</a:t>
            </a:r>
          </a:p>
        </p:txBody>
      </p:sp>
      <p:pic>
        <p:nvPicPr>
          <p:cNvPr id="6" name="Picture 2" descr="https://t1.daumcdn.net/cfile/tistory/99876B4E5AF8E5C128">
            <a:extLst>
              <a:ext uri="{FF2B5EF4-FFF2-40B4-BE49-F238E27FC236}">
                <a16:creationId xmlns:a16="http://schemas.microsoft.com/office/drawing/2014/main" id="{988840A9-268C-448D-9A58-DE5C37A1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11" y="1738796"/>
            <a:ext cx="5070012" cy="386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653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01E35-4B3D-4504-A4AE-78751406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499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- input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B861844-F3B9-4B66-8FD7-251CA8F0D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268" y="1574417"/>
            <a:ext cx="4793672" cy="4351338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CCC099E-040E-4DC4-A553-1ABA66BE9C2E}"/>
              </a:ext>
            </a:extLst>
          </p:cNvPr>
          <p:cNvSpPr txBox="1">
            <a:spLocks/>
          </p:cNvSpPr>
          <p:nvPr/>
        </p:nvSpPr>
        <p:spPr>
          <a:xfrm>
            <a:off x="6338952" y="2165202"/>
            <a:ext cx="5423739" cy="3862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후보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[1] </a:t>
            </a:r>
            <a:r>
              <a:rPr lang="ko-KR" altLang="en-US" dirty="0"/>
              <a:t>치과 관련 </a:t>
            </a:r>
            <a:r>
              <a:rPr lang="ko-KR" altLang="en-US" dirty="0">
                <a:solidFill>
                  <a:srgbClr val="C00000"/>
                </a:solidFill>
              </a:rPr>
              <a:t>문의</a:t>
            </a:r>
            <a:r>
              <a:rPr lang="ko-KR" altLang="en-US" dirty="0"/>
              <a:t>와 글을 자연어처리를 통해</a:t>
            </a:r>
            <a:r>
              <a:rPr lang="en-US" altLang="ko-KR" dirty="0"/>
              <a:t> </a:t>
            </a:r>
            <a:r>
              <a:rPr lang="ko-KR" altLang="en-US" dirty="0"/>
              <a:t>사용자들이 자주 적은 </a:t>
            </a:r>
            <a:r>
              <a:rPr lang="en-US" altLang="ko-KR" dirty="0"/>
              <a:t>feature</a:t>
            </a:r>
            <a:r>
              <a:rPr lang="ko-KR" altLang="en-US" dirty="0"/>
              <a:t>를 추출 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/>
              <a:t>네이버로 단순 검색만 해도 수백개의 글이 있음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r>
              <a:rPr lang="ko-KR" altLang="en-US" dirty="0"/>
              <a:t>이를 토대로 </a:t>
            </a:r>
            <a:r>
              <a:rPr lang="en-US" altLang="ko-KR" dirty="0"/>
              <a:t>table</a:t>
            </a:r>
            <a:r>
              <a:rPr lang="ko-KR" altLang="en-US" dirty="0"/>
              <a:t>에서 본인의 특성을 클릭하게 하는 방식</a:t>
            </a:r>
            <a:endParaRPr lang="en-US" altLang="ko-KR" dirty="0"/>
          </a:p>
          <a:p>
            <a:pPr>
              <a:lnSpc>
                <a:spcPct val="120000"/>
              </a:lnSpc>
              <a:buFont typeface="Symbol" panose="05050102010706020507" pitchFamily="18" charset="2"/>
              <a:buChar char="Þ"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[2] </a:t>
            </a:r>
            <a:r>
              <a:rPr lang="ko-KR" altLang="en-US" dirty="0"/>
              <a:t>사용자가 글을 적으면 </a:t>
            </a:r>
            <a:r>
              <a:rPr lang="en-US" altLang="ko-KR" dirty="0"/>
              <a:t>feature</a:t>
            </a:r>
            <a:r>
              <a:rPr lang="ko-KR" altLang="en-US" dirty="0"/>
              <a:t>를 추출해서 매칭하는 방식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=&gt; </a:t>
            </a:r>
            <a:r>
              <a:rPr lang="ko-KR" altLang="en-US" dirty="0"/>
              <a:t>이 </a:t>
            </a:r>
            <a:r>
              <a:rPr lang="en-US" altLang="ko-KR" dirty="0"/>
              <a:t>feature</a:t>
            </a:r>
            <a:r>
              <a:rPr lang="ko-KR" altLang="en-US" dirty="0"/>
              <a:t>들과 치과의사들의 논문</a:t>
            </a:r>
            <a:r>
              <a:rPr lang="en-US" altLang="ko-KR" dirty="0"/>
              <a:t>, </a:t>
            </a:r>
            <a:r>
              <a:rPr lang="ko-KR" altLang="en-US" dirty="0"/>
              <a:t>인터뷰</a:t>
            </a:r>
            <a:r>
              <a:rPr lang="en-US" altLang="ko-KR" dirty="0"/>
              <a:t>, </a:t>
            </a:r>
            <a:r>
              <a:rPr lang="ko-KR" altLang="en-US" dirty="0"/>
              <a:t>주요경력 토대로 전국 병원을 각 </a:t>
            </a:r>
            <a:r>
              <a:rPr lang="en-US" altLang="ko-KR" dirty="0"/>
              <a:t>feature</a:t>
            </a:r>
            <a:r>
              <a:rPr lang="ko-KR" altLang="en-US" dirty="0"/>
              <a:t>에 맞춰 벡터화 하여 딥러닝 모델이 매칭하는 방안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2222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01E35-4B3D-4504-A4AE-78751406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31" y="327772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데이터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92B0D1-ED92-4D72-BC4B-CB608858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131" y="193292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hlinkClick r:id="rId2"/>
              </a:rPr>
              <a:t>http://www.riss.kr</a:t>
            </a:r>
            <a:r>
              <a:rPr lang="en-US" altLang="ko-KR" sz="2400" dirty="0"/>
              <a:t> (</a:t>
            </a:r>
            <a:r>
              <a:rPr lang="ko-KR" altLang="en-US" sz="2400" dirty="0"/>
              <a:t>국내 학술지 논문</a:t>
            </a:r>
            <a:r>
              <a:rPr lang="en-US" altLang="ko-KR" sz="2400" dirty="0"/>
              <a:t>) / Google Scholar.</a:t>
            </a:r>
          </a:p>
          <a:p>
            <a:pPr marL="0" indent="0">
              <a:buNone/>
            </a:pPr>
            <a:r>
              <a:rPr lang="en-US" altLang="ko-KR" sz="2400" dirty="0"/>
              <a:t>: </a:t>
            </a:r>
            <a:r>
              <a:rPr lang="ko-KR" altLang="en-US" sz="2400" dirty="0"/>
              <a:t>각 의사들의 논문을 매칭 및 자연어 처리를 통해 </a:t>
            </a:r>
            <a:r>
              <a:rPr lang="en-US" altLang="ko-KR" sz="2400" dirty="0"/>
              <a:t>feature </a:t>
            </a:r>
            <a:r>
              <a:rPr lang="ko-KR" altLang="en-US" sz="2400" dirty="0"/>
              <a:t>추출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건강보험심사평가원 </a:t>
            </a:r>
            <a:r>
              <a:rPr lang="en-US" altLang="ko-KR" sz="2400" dirty="0"/>
              <a:t>– </a:t>
            </a:r>
            <a:r>
              <a:rPr lang="ko-KR" altLang="en-US" sz="2400" dirty="0"/>
              <a:t>거의 모든 치과병원 접근 가능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전문의가 몇 명 있는지도 나와 있고 병원이름도 나와 있음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: </a:t>
            </a:r>
            <a:r>
              <a:rPr lang="ko-KR" altLang="en-US" sz="2400" dirty="0"/>
              <a:t>서울시 치과병원 대략 </a:t>
            </a:r>
            <a:r>
              <a:rPr lang="en-US" altLang="ko-KR" sz="2400" dirty="0"/>
              <a:t>5</a:t>
            </a:r>
            <a:r>
              <a:rPr lang="ko-KR" altLang="en-US" sz="2400" dirty="0"/>
              <a:t>천개정도로 추산</a:t>
            </a:r>
            <a:r>
              <a:rPr lang="en-US" altLang="ko-KR" sz="2400" dirty="0"/>
              <a:t>. </a:t>
            </a:r>
            <a:r>
              <a:rPr lang="ko-KR" altLang="en-US" sz="2400" dirty="0"/>
              <a:t>충분히 데이터 수집 가능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000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01E35-4B3D-4504-A4AE-78751406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95" y="366801"/>
            <a:ext cx="10515600" cy="1325563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– output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92B0D1-ED92-4D72-BC4B-CB608858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264" y="1960800"/>
            <a:ext cx="10562790" cy="4066434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altLang="ko-KR" dirty="0"/>
              <a:t> Input</a:t>
            </a:r>
            <a:r>
              <a:rPr lang="ko-KR" altLang="en-US" dirty="0"/>
              <a:t>을 넣으면 분석 및 모델을 토대로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우선순위 및 </a:t>
            </a:r>
            <a:r>
              <a:rPr lang="en-US" altLang="ko-KR" dirty="0"/>
              <a:t>feature</a:t>
            </a:r>
            <a:r>
              <a:rPr lang="ko-KR" altLang="en-US" dirty="0"/>
              <a:t>의 </a:t>
            </a:r>
            <a:r>
              <a:rPr lang="ko-KR" altLang="en-US" dirty="0">
                <a:solidFill>
                  <a:srgbClr val="FF0000"/>
                </a:solidFill>
              </a:rPr>
              <a:t>유사도</a:t>
            </a:r>
            <a:r>
              <a:rPr lang="ko-KR" altLang="en-US" dirty="0"/>
              <a:t>에 따라 의사를 보여주고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    </a:t>
            </a:r>
            <a:r>
              <a:rPr lang="ko-KR" altLang="en-US" dirty="0"/>
              <a:t>내 주변 병원만 원하면 걸러 준 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3.     </a:t>
            </a:r>
            <a:r>
              <a:rPr lang="ko-KR" altLang="en-US" dirty="0"/>
              <a:t>사용자가 원하지 않으면 </a:t>
            </a:r>
            <a:r>
              <a:rPr lang="ko-KR" altLang="en-US" dirty="0" err="1">
                <a:solidFill>
                  <a:srgbClr val="FF0000"/>
                </a:solidFill>
              </a:rPr>
              <a:t>그외</a:t>
            </a:r>
            <a:r>
              <a:rPr lang="ko-KR" altLang="en-US" dirty="0"/>
              <a:t> 관련 의사를 보여주고</a:t>
            </a:r>
            <a:endParaRPr lang="en-US" altLang="ko-KR" dirty="0"/>
          </a:p>
          <a:p>
            <a:pPr marL="457200" indent="-457200">
              <a:buAutoNum type="arabicPeriod" startAt="4"/>
            </a:pPr>
            <a:r>
              <a:rPr lang="ko-KR" altLang="en-US" dirty="0"/>
              <a:t>나머지 병원을 보여주는 방식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이때 </a:t>
            </a:r>
            <a:r>
              <a:rPr lang="ko-KR" altLang="en-US" dirty="0">
                <a:solidFill>
                  <a:srgbClr val="FF0000"/>
                </a:solidFill>
              </a:rPr>
              <a:t>전문의를 원하면 전문의만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+ </a:t>
            </a:r>
            <a:r>
              <a:rPr lang="ko-KR" altLang="en-US" dirty="0"/>
              <a:t>클릭 시 각 병원마다의 </a:t>
            </a:r>
            <a:r>
              <a:rPr lang="ko-KR" altLang="en-US" dirty="0" err="1"/>
              <a:t>의사별</a:t>
            </a:r>
            <a:r>
              <a:rPr lang="ko-KR" altLang="en-US" dirty="0"/>
              <a:t> 키워드</a:t>
            </a:r>
            <a:r>
              <a:rPr lang="en-US" altLang="ko-KR" dirty="0"/>
              <a:t>, </a:t>
            </a:r>
            <a:r>
              <a:rPr lang="ko-KR" altLang="en-US" dirty="0"/>
              <a:t>논문 내용을 </a:t>
            </a:r>
            <a:r>
              <a:rPr lang="ko-KR" altLang="en-US" dirty="0" err="1"/>
              <a:t>나타내준다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7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9AE54-765D-4F0C-99C1-A435D418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3A319-A959-4DA0-AD9A-09D3CB9B9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8217"/>
            <a:ext cx="10336065" cy="43212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전문의의 존재를 대중에게 알림으로써 좀더 전문적인</a:t>
            </a:r>
            <a:r>
              <a:rPr lang="en-US" altLang="ko-KR" sz="2400" dirty="0"/>
              <a:t> </a:t>
            </a:r>
            <a:r>
              <a:rPr lang="ko-KR" altLang="en-US" sz="2400" dirty="0"/>
              <a:t>치과치료 보급</a:t>
            </a:r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전문의가 아니더라도 모든 치과의사의 </a:t>
            </a:r>
            <a:r>
              <a:rPr lang="en-US" altLang="ko-KR" sz="2400" dirty="0"/>
              <a:t>feature</a:t>
            </a:r>
            <a:r>
              <a:rPr lang="ko-KR" altLang="en-US" sz="2400" dirty="0"/>
              <a:t>를 </a:t>
            </a:r>
            <a:r>
              <a:rPr lang="ko-KR" altLang="en-US" sz="2400" dirty="0">
                <a:solidFill>
                  <a:srgbClr val="C00000"/>
                </a:solidFill>
              </a:rPr>
              <a:t>동일한 기준에 따라 추출</a:t>
            </a:r>
            <a:r>
              <a:rPr lang="ko-KR" altLang="en-US" sz="2400" dirty="0"/>
              <a:t>함으로써 넓은 정보 제공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- </a:t>
            </a:r>
            <a:r>
              <a:rPr lang="ko-KR" altLang="en-US" sz="1900" dirty="0">
                <a:solidFill>
                  <a:srgbClr val="C00000"/>
                </a:solidFill>
              </a:rPr>
              <a:t>다만</a:t>
            </a:r>
            <a:r>
              <a:rPr lang="en-US" altLang="ko-KR" sz="1900" dirty="0">
                <a:solidFill>
                  <a:srgbClr val="C00000"/>
                </a:solidFill>
              </a:rPr>
              <a:t>, </a:t>
            </a:r>
            <a:r>
              <a:rPr lang="ko-KR" altLang="en-US" sz="1900" dirty="0">
                <a:solidFill>
                  <a:srgbClr val="C00000"/>
                </a:solidFill>
              </a:rPr>
              <a:t>공정성에 대한 논란여부가 있을 수 있어 전문의만 매칭하는 것도 고려</a:t>
            </a:r>
            <a:r>
              <a:rPr lang="en-US" altLang="ko-KR" sz="1900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sz="2100" dirty="0"/>
              <a:t> - </a:t>
            </a:r>
            <a:r>
              <a:rPr lang="ko-KR" altLang="en-US" sz="1900" dirty="0">
                <a:solidFill>
                  <a:srgbClr val="C00000"/>
                </a:solidFill>
              </a:rPr>
              <a:t>또한</a:t>
            </a:r>
            <a:r>
              <a:rPr lang="en-US" altLang="ko-KR" sz="1900" dirty="0">
                <a:solidFill>
                  <a:srgbClr val="C00000"/>
                </a:solidFill>
              </a:rPr>
              <a:t>, </a:t>
            </a:r>
            <a:r>
              <a:rPr lang="ko-KR" altLang="en-US" sz="1900" dirty="0">
                <a:solidFill>
                  <a:srgbClr val="C00000"/>
                </a:solidFill>
              </a:rPr>
              <a:t>특정병원 광고로 의심받을 수도 있어 각 병원과 관련된 동일한 기준의 팩트만 제시하는 것도 고려</a:t>
            </a:r>
            <a:endParaRPr lang="en-US" altLang="ko-KR" sz="19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ko-KR" sz="2400" dirty="0"/>
              <a:t>3. </a:t>
            </a:r>
            <a:r>
              <a:rPr lang="ko-KR" altLang="en-US" sz="2400" dirty="0"/>
              <a:t>각 환자의 증상에 따른 치과의사를 매칭함으로써 시간 절약 및 좀더 적합한 치료 매칭</a:t>
            </a:r>
            <a:r>
              <a:rPr lang="en-US" altLang="ko-KR" sz="2400" dirty="0"/>
              <a:t>. </a:t>
            </a:r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4. </a:t>
            </a:r>
            <a:r>
              <a:rPr lang="ko-KR" altLang="en-US" sz="2400" dirty="0"/>
              <a:t>전문의를 따지 않은 의사도 시스템을 통해 자극을 받아 전문의 자격을 획득하게 함으로써 상향평준화 및 공인화 기대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678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78541-ADA5-44F1-8BF6-BC72CC19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검증전략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A680B-9031-4037-BBBE-038023A4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10700220" cy="342410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다른 </a:t>
            </a:r>
            <a:r>
              <a:rPr lang="ko-KR" altLang="en-US" dirty="0" err="1"/>
              <a:t>굿닥</a:t>
            </a:r>
            <a:r>
              <a:rPr lang="ko-KR" altLang="en-US" dirty="0"/>
              <a:t> 사이트와 같은 의사 평점 사이트와 제휴하여 서비스가 도움이 되었는지 평가받는다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  <a:p>
            <a:r>
              <a:rPr lang="ko-KR" altLang="en-US" dirty="0"/>
              <a:t>커뮤니티 사이트에서 근거를 가지고 추천해준 사례를 대조해서 시스템이 어느정도 잘 들어맞는지 비교한다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치과 커뮤니티에서 이 매칭 시스템을 소개해서</a:t>
            </a:r>
            <a:r>
              <a:rPr lang="en-US" altLang="ko-KR" dirty="0"/>
              <a:t> </a:t>
            </a:r>
            <a:r>
              <a:rPr lang="ko-KR" altLang="en-US" dirty="0"/>
              <a:t>검증 받는다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991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11C7E0-D687-49B2-BE3D-3B3BE88CA110}"/>
              </a:ext>
            </a:extLst>
          </p:cNvPr>
          <p:cNvSpPr txBox="1">
            <a:spLocks/>
          </p:cNvSpPr>
          <p:nvPr/>
        </p:nvSpPr>
        <p:spPr>
          <a:xfrm>
            <a:off x="962777" y="474638"/>
            <a:ext cx="10391023" cy="5357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>
                <a:solidFill>
                  <a:srgbClr val="C00000"/>
                </a:solidFill>
              </a:rPr>
              <a:t>보통 치과를 </a:t>
            </a:r>
            <a:r>
              <a:rPr lang="ko-KR" altLang="en-US" sz="3200" dirty="0" err="1">
                <a:solidFill>
                  <a:srgbClr val="C00000"/>
                </a:solidFill>
              </a:rPr>
              <a:t>갈때</a:t>
            </a:r>
            <a:r>
              <a:rPr lang="ko-KR" altLang="en-US" sz="3200" dirty="0">
                <a:solidFill>
                  <a:srgbClr val="C00000"/>
                </a:solidFill>
              </a:rPr>
              <a:t> </a:t>
            </a:r>
            <a:r>
              <a:rPr lang="ko-KR" altLang="en-US" sz="3200" dirty="0" err="1">
                <a:solidFill>
                  <a:srgbClr val="C00000"/>
                </a:solidFill>
              </a:rPr>
              <a:t>어떤걸</a:t>
            </a:r>
            <a:r>
              <a:rPr lang="ko-KR" altLang="en-US" sz="3200" dirty="0">
                <a:solidFill>
                  <a:srgbClr val="C00000"/>
                </a:solidFill>
              </a:rPr>
              <a:t> 고려할까요</a:t>
            </a:r>
            <a:r>
              <a:rPr lang="en-US" altLang="ko-KR" sz="3200" dirty="0">
                <a:solidFill>
                  <a:srgbClr val="C00000"/>
                </a:solidFill>
              </a:rPr>
              <a:t>?</a:t>
            </a:r>
          </a:p>
          <a:p>
            <a:pPr>
              <a:buFontTx/>
              <a:buChar char="-"/>
            </a:pPr>
            <a:endParaRPr lang="en-US" altLang="ko-KR" sz="3200" dirty="0"/>
          </a:p>
          <a:p>
            <a:pPr marL="514350" indent="-514350">
              <a:buAutoNum type="arabicPeriod"/>
            </a:pPr>
            <a:r>
              <a:rPr lang="ko-KR" altLang="en-US" dirty="0"/>
              <a:t>지인 추천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가까운 곳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증상에 따른 검색 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‘</a:t>
            </a:r>
            <a:r>
              <a:rPr lang="ko-KR" altLang="en-US" dirty="0"/>
              <a:t>치과 </a:t>
            </a:r>
            <a:r>
              <a:rPr lang="ko-KR" altLang="en-US" dirty="0" err="1"/>
              <a:t>전문의’가</a:t>
            </a:r>
            <a:r>
              <a:rPr lang="ko-KR" altLang="en-US" dirty="0"/>
              <a:t> 있다는 사실을 아시나요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7A86D37-50A4-45A8-AF97-F642FA0FD80A}"/>
              </a:ext>
            </a:extLst>
          </p:cNvPr>
          <p:cNvSpPr/>
          <p:nvPr/>
        </p:nvSpPr>
        <p:spPr>
          <a:xfrm>
            <a:off x="962777" y="4747398"/>
            <a:ext cx="10589886" cy="1237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/>
              <a:t>일반인들은 치과 전문의의 존재도 모를 뿐더러</a:t>
            </a:r>
            <a:r>
              <a:rPr lang="en-US" altLang="ko-KR" dirty="0"/>
              <a:t> </a:t>
            </a:r>
            <a:r>
              <a:rPr lang="ko-KR" altLang="en-US" dirty="0"/>
              <a:t>지인추천이나 치과 병원 홈페이지를 보고 가는 상황</a:t>
            </a:r>
            <a:r>
              <a:rPr lang="en-US" altLang="ko-KR" sz="3200" dirty="0"/>
              <a:t>.</a:t>
            </a:r>
          </a:p>
          <a:p>
            <a:pPr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sz="2000" dirty="0"/>
              <a:t>치과 전문의의 존재를 알았다면</a:t>
            </a:r>
            <a:r>
              <a:rPr lang="en-US" altLang="ko-KR" sz="2000" dirty="0"/>
              <a:t>..?</a:t>
            </a:r>
          </a:p>
        </p:txBody>
      </p:sp>
    </p:spTree>
    <p:extLst>
      <p:ext uri="{BB962C8B-B14F-4D97-AF65-F5344CB8AC3E}">
        <p14:creationId xmlns:p14="http://schemas.microsoft.com/office/powerpoint/2010/main" val="409817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F7C28133-C10A-4800-A40B-1AA7CA711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520" y="3584858"/>
            <a:ext cx="7920702" cy="19405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5418CF-7225-40E3-9970-244FAC15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20" y="2065924"/>
            <a:ext cx="10698480" cy="95188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B9FE1E4-B8E1-4662-A13A-7603BB913204}"/>
              </a:ext>
            </a:extLst>
          </p:cNvPr>
          <p:cNvSpPr txBox="1">
            <a:spLocks/>
          </p:cNvSpPr>
          <p:nvPr/>
        </p:nvSpPr>
        <p:spPr>
          <a:xfrm>
            <a:off x="785789" y="248019"/>
            <a:ext cx="11056806" cy="2333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[ </a:t>
            </a:r>
            <a:r>
              <a:rPr lang="ko-KR" altLang="en-US" dirty="0"/>
              <a:t>배경 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대다수의 국민들이 치과전문의 제도를 모르고 진료를 받음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810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dentalfocus.co.kr/news/photo/201601/15848_13943_4634.jpg">
            <a:extLst>
              <a:ext uri="{FF2B5EF4-FFF2-40B4-BE49-F238E27FC236}">
                <a16:creationId xmlns:a16="http://schemas.microsoft.com/office/drawing/2014/main" id="{DC625461-9FFF-4E65-8F27-635892D1BB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82" y="2062684"/>
            <a:ext cx="5838278" cy="39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11C7E0-D687-49B2-BE3D-3B3BE88CA110}"/>
              </a:ext>
            </a:extLst>
          </p:cNvPr>
          <p:cNvSpPr txBox="1">
            <a:spLocks/>
          </p:cNvSpPr>
          <p:nvPr/>
        </p:nvSpPr>
        <p:spPr>
          <a:xfrm>
            <a:off x="707489" y="611965"/>
            <a:ext cx="6317263" cy="5357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altLang="ko-KR" sz="1800" dirty="0"/>
              <a:t>[ </a:t>
            </a:r>
            <a:r>
              <a:rPr lang="ko-KR" altLang="en-US" sz="1800" dirty="0"/>
              <a:t>왼쪽 차트 </a:t>
            </a:r>
            <a:r>
              <a:rPr lang="en-US" altLang="ko-KR" sz="1800" dirty="0"/>
              <a:t>]</a:t>
            </a:r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대다수가 전문의가 있다면 전문의의 치료를 받기를 희망함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0D1578-184E-4744-BECA-3C55C918172C}"/>
              </a:ext>
            </a:extLst>
          </p:cNvPr>
          <p:cNvSpPr txBox="1">
            <a:spLocks/>
          </p:cNvSpPr>
          <p:nvPr/>
        </p:nvSpPr>
        <p:spPr>
          <a:xfrm>
            <a:off x="6821501" y="2191570"/>
            <a:ext cx="5000078" cy="4776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[ </a:t>
            </a:r>
            <a:r>
              <a:rPr lang="ko-KR" altLang="en-US" sz="2000" dirty="0"/>
              <a:t>오른쪽 차트 </a:t>
            </a:r>
            <a:r>
              <a:rPr lang="en-US" altLang="ko-KR" sz="2000" dirty="0"/>
              <a:t>]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단</a:t>
            </a:r>
            <a:r>
              <a:rPr lang="en-US" altLang="ko-KR" sz="2000" dirty="0"/>
              <a:t>, 2008</a:t>
            </a:r>
            <a:r>
              <a:rPr lang="ko-KR" altLang="en-US" sz="2000" dirty="0"/>
              <a:t>년 이전의사는 전문의 자격을 취득할 수 없음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 typeface="Symbol" panose="05050102010706020507" pitchFamily="18" charset="2"/>
              <a:buChar char="Þ"/>
            </a:pPr>
            <a:r>
              <a:rPr lang="ko-KR" altLang="en-US" sz="2000" dirty="0"/>
              <a:t> </a:t>
            </a:r>
            <a:r>
              <a:rPr lang="ko-KR" altLang="en-US" sz="2000" dirty="0" err="1"/>
              <a:t>경험많은</a:t>
            </a:r>
            <a:r>
              <a:rPr lang="en-US" altLang="ko-KR" sz="2000" dirty="0"/>
              <a:t> </a:t>
            </a:r>
            <a:r>
              <a:rPr lang="ko-KR" altLang="en-US" sz="2000" dirty="0"/>
              <a:t>치과의사가 전문의를 </a:t>
            </a:r>
            <a:r>
              <a:rPr lang="ko-KR" altLang="en-US" sz="2000" dirty="0" err="1"/>
              <a:t>못따는</a:t>
            </a:r>
            <a:r>
              <a:rPr lang="ko-KR" altLang="en-US" sz="2000" dirty="0"/>
              <a:t> 안타까운 상황 대두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194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1.daumcdn.net/cfile/tistory/99876B4E5AF8E5C128">
            <a:extLst>
              <a:ext uri="{FF2B5EF4-FFF2-40B4-BE49-F238E27FC236}">
                <a16:creationId xmlns:a16="http://schemas.microsoft.com/office/drawing/2014/main" id="{478C4012-9552-40C5-82EC-876621D6C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61" y="881512"/>
            <a:ext cx="6381539" cy="486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6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B74ED-C451-41E8-815E-EFE8D01F2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402" y="2483140"/>
            <a:ext cx="9461723" cy="172087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ko-KR" altLang="en-US" sz="3600" dirty="0"/>
              <a:t>치과 전문의가 있다는 사실을 알았으니 이제</a:t>
            </a:r>
            <a:r>
              <a:rPr lang="en-US" altLang="ko-KR" sz="3600" dirty="0"/>
              <a:t> </a:t>
            </a:r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r>
              <a:rPr lang="ko-KR" altLang="en-US" sz="3600" dirty="0"/>
              <a:t>관련과에 맞는 병원을 찾아봤더니</a:t>
            </a:r>
            <a:r>
              <a:rPr lang="en-US" altLang="ko-KR" sz="3600" dirty="0"/>
              <a:t>..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0839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31AFA-A2DB-4846-B240-A986C2E3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8" y="621869"/>
            <a:ext cx="10515600" cy="4351338"/>
          </a:xfrm>
        </p:spPr>
        <p:txBody>
          <a:bodyPr/>
          <a:lstStyle/>
          <a:p>
            <a:r>
              <a:rPr lang="ko-KR" altLang="en-US" dirty="0"/>
              <a:t>건강보험심사평가원에 등록된</a:t>
            </a:r>
            <a:r>
              <a:rPr lang="en-US" altLang="ko-KR" dirty="0"/>
              <a:t> </a:t>
            </a:r>
            <a:r>
              <a:rPr lang="ko-KR" altLang="en-US" dirty="0"/>
              <a:t>수많은 </a:t>
            </a:r>
            <a:r>
              <a:rPr lang="ko-KR" altLang="en-US" dirty="0" err="1"/>
              <a:t>치과중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전문의과목명으로 검색가능한 치과는 크게 많지 않음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               ( ‘</a:t>
            </a:r>
            <a:r>
              <a:rPr lang="ko-KR" altLang="en-US" dirty="0"/>
              <a:t>치아교정과</a:t>
            </a:r>
            <a:r>
              <a:rPr lang="en-US" altLang="ko-KR" dirty="0"/>
              <a:t>’</a:t>
            </a:r>
            <a:r>
              <a:rPr lang="ko-KR" altLang="en-US" dirty="0" err="1"/>
              <a:t>로검색</a:t>
            </a:r>
            <a:r>
              <a:rPr lang="en-US" altLang="ko-KR" dirty="0"/>
              <a:t>, 75</a:t>
            </a:r>
            <a:r>
              <a:rPr lang="ko-KR" altLang="en-US" dirty="0"/>
              <a:t>건</a:t>
            </a:r>
            <a:r>
              <a:rPr lang="en-US" altLang="ko-KR" dirty="0"/>
              <a:t>)                           ( ‘</a:t>
            </a:r>
            <a:r>
              <a:rPr lang="ko-KR" altLang="en-US" dirty="0"/>
              <a:t>치과의원</a:t>
            </a:r>
            <a:r>
              <a:rPr lang="en-US" altLang="ko-KR" dirty="0"/>
              <a:t>’</a:t>
            </a:r>
            <a:r>
              <a:rPr lang="ko-KR" altLang="en-US" dirty="0"/>
              <a:t> 검색</a:t>
            </a:r>
            <a:r>
              <a:rPr lang="en-US" altLang="ko-KR" dirty="0"/>
              <a:t>, 4836</a:t>
            </a:r>
            <a:r>
              <a:rPr lang="ko-KR" altLang="en-US" dirty="0"/>
              <a:t>건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028B27-12D4-4B1E-9017-D43CB696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6" y="2431838"/>
            <a:ext cx="5274276" cy="39708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51376A-3ECF-4174-8FFD-173B1D1D6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530" y="2431837"/>
            <a:ext cx="5211952" cy="397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7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E9949C-2A4A-459A-8532-A7492EC88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62" y="790559"/>
            <a:ext cx="10515600" cy="511612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또한 치과 홈페이지에서 전문의 자격증을 가지고 있는지도 홈페이지만 보고는 판단하기 쉽지 않음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ko-KR" altLang="en-US" sz="2400" dirty="0"/>
              <a:t>단</a:t>
            </a:r>
            <a:r>
              <a:rPr lang="en-US" altLang="ko-KR" sz="2400" dirty="0"/>
              <a:t>, </a:t>
            </a:r>
            <a:r>
              <a:rPr lang="ko-KR" altLang="en-US" sz="2400" dirty="0"/>
              <a:t>건강보험심사평가원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홈페이지에 전문의 여부는 전부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나와있음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604A78-F4A2-4CB5-ACE0-D630002E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4" y="1569784"/>
            <a:ext cx="6793523" cy="25369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57A949-E896-482A-8D3D-F97C1D342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62" y="4004199"/>
            <a:ext cx="6002517" cy="23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56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874405-6738-4CE6-80AD-50DF6AAC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464" y="897112"/>
            <a:ext cx="10515600" cy="38031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또다른 이슈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전문의가 아니면서도 훌륭한 커리어의 병원 의사도 있던데</a:t>
            </a:r>
            <a:r>
              <a:rPr lang="en-US" altLang="ko-KR" dirty="0"/>
              <a:t>..!?</a:t>
            </a:r>
          </a:p>
          <a:p>
            <a:endParaRPr lang="en-US" altLang="ko-KR" dirty="0"/>
          </a:p>
          <a:p>
            <a:r>
              <a:rPr lang="ko-KR" altLang="en-US" dirty="0"/>
              <a:t>교수님도 심지어 전문의가 아니던데</a:t>
            </a:r>
            <a:r>
              <a:rPr lang="en-US" altLang="ko-KR" dirty="0"/>
              <a:t>..???</a:t>
            </a:r>
          </a:p>
        </p:txBody>
      </p:sp>
    </p:spTree>
    <p:extLst>
      <p:ext uri="{BB962C8B-B14F-4D97-AF65-F5344CB8AC3E}">
        <p14:creationId xmlns:p14="http://schemas.microsoft.com/office/powerpoint/2010/main" val="4067772579"/>
      </p:ext>
    </p:extLst>
  </p:cSld>
  <p:clrMapOvr>
    <a:masterClrMapping/>
  </p:clrMapOvr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474</TotalTime>
  <Words>623</Words>
  <Application>Microsoft Office PowerPoint</Application>
  <PresentationFormat>와이드스크린</PresentationFormat>
  <Paragraphs>117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Symbol</vt:lpstr>
      <vt:lpstr>Tw Cen MT</vt:lpstr>
      <vt:lpstr>물방울</vt:lpstr>
      <vt:lpstr> 치과 전문의 검색 시스템 + 숨은 비전문의 고수까지.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시스템의 필요성</vt:lpstr>
      <vt:lpstr>시스템 - input</vt:lpstr>
      <vt:lpstr>시스템 데이터</vt:lpstr>
      <vt:lpstr>시스템 – output</vt:lpstr>
      <vt:lpstr>기대효과</vt:lpstr>
      <vt:lpstr>검증전략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증상별 전문의 매칭(검색) 시스템</dc:title>
  <dc:creator>Seo Dongwook</dc:creator>
  <cp:lastModifiedBy>Seo Dongwook</cp:lastModifiedBy>
  <cp:revision>222</cp:revision>
  <dcterms:created xsi:type="dcterms:W3CDTF">2019-07-29T06:11:34Z</dcterms:created>
  <dcterms:modified xsi:type="dcterms:W3CDTF">2019-07-29T14:56:19Z</dcterms:modified>
</cp:coreProperties>
</file>